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271" r:id="rId2"/>
    <p:sldId id="627" r:id="rId3"/>
    <p:sldId id="648" r:id="rId4"/>
    <p:sldId id="628" r:id="rId5"/>
    <p:sldId id="649" r:id="rId6"/>
    <p:sldId id="629" r:id="rId7"/>
    <p:sldId id="650" r:id="rId8"/>
    <p:sldId id="630" r:id="rId9"/>
    <p:sldId id="651" r:id="rId10"/>
    <p:sldId id="631" r:id="rId11"/>
    <p:sldId id="632" r:id="rId12"/>
    <p:sldId id="652" r:id="rId13"/>
    <p:sldId id="634" r:id="rId14"/>
    <p:sldId id="641" r:id="rId15"/>
    <p:sldId id="653" r:id="rId16"/>
    <p:sldId id="647" r:id="rId17"/>
    <p:sldId id="654" r:id="rId18"/>
    <p:sldId id="655" r:id="rId19"/>
    <p:sldId id="646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tte Robert" initials="KR" lastIdx="9" clrIdx="0">
    <p:extLst>
      <p:ext uri="{19B8F6BF-5375-455C-9EA6-DF929625EA0E}">
        <p15:presenceInfo xmlns:p15="http://schemas.microsoft.com/office/powerpoint/2012/main" userId="S-1-5-21-2392674716-2875158929-459566201-129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C"/>
    <a:srgbClr val="E54800"/>
    <a:srgbClr val="B3B3B3"/>
    <a:srgbClr val="E96F19"/>
    <a:srgbClr val="267CC0"/>
    <a:srgbClr val="515151"/>
    <a:srgbClr val="CB0046"/>
    <a:srgbClr val="424242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911" autoAdjust="0"/>
  </p:normalViewPr>
  <p:slideViewPr>
    <p:cSldViewPr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0F75DBE-23BD-4549-ACF2-43FA27C83387}" type="datetime1">
              <a:rPr lang="de-DE" smtClean="0"/>
              <a:t>15.11.2023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436428-BFAA-4ABF-80D4-C20A7EE993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94473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F201D45-B163-428C-9E8A-C2E627944ECE}" type="datetime1">
              <a:rPr lang="de-DE" smtClean="0"/>
              <a:t>15.11.2023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91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91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9DA2CC7-ED97-4F2E-954F-7B445BFD9C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6598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/>
              <a:t>1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0373D9-F465-4683-AF6C-366338636B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683D21C-4CFD-43AC-BD5F-3496CA7E720A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3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94B9E5-2CF8-4A32-B63D-4C547BBD536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E0E644D-425B-44F6-B974-86FB9E341ABE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76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11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ED7B51-817A-4715-BE44-B88534DAC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590C7D8-002A-436C-B5D4-FB912C7E2D9E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59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ED7B51-817A-4715-BE44-B88534DACB4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590C7D8-002A-436C-B5D4-FB912C7E2D9E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280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BE340-8A95-44CD-9F48-1E999E0FBD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09A300E-ACB9-4F8F-A5FF-A58EBF73F8C7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70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F436A3-5DBE-44F3-B95F-D19A6C3E2DE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FFA816A-686A-4DFA-ACCD-3DE815CCD1B3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88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BE340-8A95-44CD-9F48-1E999E0FBD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09A300E-ACB9-4F8F-A5FF-A58EBF73F8C7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13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718A2B-ACDA-4015-80E3-A3C77BD7DE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7AE22D-ED01-404A-8567-7C393989F50B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46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BE340-8A95-44CD-9F48-1E999E0FBD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09A300E-ACB9-4F8F-A5FF-A58EBF73F8C7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927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BE340-8A95-44CD-9F48-1E999E0FBD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09A300E-ACB9-4F8F-A5FF-A58EBF73F8C7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6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8EF4F3-AE63-4F27-8C31-D79991A365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9B3612-21E7-4311-A0BA-E84EC72C6DFC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85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8EF4F3-AE63-4F27-8C31-D79991A365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9B3612-21E7-4311-A0BA-E84EC72C6DFC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75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B5853F-940A-4380-9B26-A104433319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9EE1B27-BCFF-4F9E-BAEE-EB5832A2CD28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590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8EF4F3-AE63-4F27-8C31-D79991A365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9B3612-21E7-4311-A0BA-E84EC72C6DFC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018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718A2B-ACDA-4015-80E3-A3C77BD7DE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7AE22D-ED01-404A-8567-7C393989F50B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38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8EF4F3-AE63-4F27-8C31-D79991A365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9B3612-21E7-4311-A0BA-E84EC72C6DFC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748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0EC55D-DC84-4559-B484-51AD0178E71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5845AB6-6B0A-446F-9243-EB1D0C499920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920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2CC7-ED97-4F2E-954F-7B445BFD9C68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8EF4F3-AE63-4F27-8C31-D79991A3651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B9B3612-21E7-4311-A0BA-E84EC72C6DFC}" type="datetime1">
              <a:rPr lang="de-DE" smtClean="0"/>
              <a:t>15.11.2023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12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FD66D3C-54B4-4F31-85F2-735A72471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781426" cy="2836069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A2971DA-2674-4155-BF39-C330238226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552" y="3789040"/>
            <a:ext cx="4104456" cy="514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800" kern="1200" dirty="0" smtClean="0">
                <a:solidFill>
                  <a:srgbClr val="0076CC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Thema der Präsentation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CF36BFC-EF14-496E-BC05-685C14BFA3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552" y="4303277"/>
            <a:ext cx="4100512" cy="4313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pPr lvl="0"/>
            <a:r>
              <a:rPr lang="de-DE" sz="2000" dirty="0"/>
              <a:t>Weimar, 27. September 2017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B3CA59-6AE8-40EC-859B-82B230083F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552" y="1916832"/>
            <a:ext cx="2865884" cy="11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00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1"/>
          <p:cNvSpPr>
            <a:spLocks noGrp="1"/>
          </p:cNvSpPr>
          <p:nvPr>
            <p:ph type="pic" sz="quarter" idx="11"/>
          </p:nvPr>
        </p:nvSpPr>
        <p:spPr>
          <a:xfrm>
            <a:off x="1096578" y="1772816"/>
            <a:ext cx="2990850" cy="14398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Bildplatzhalter 9"/>
          <p:cNvSpPr>
            <a:spLocks noGrp="1"/>
          </p:cNvSpPr>
          <p:nvPr>
            <p:ph type="pic" sz="quarter" idx="10"/>
          </p:nvPr>
        </p:nvSpPr>
        <p:spPr>
          <a:xfrm>
            <a:off x="5220072" y="1772816"/>
            <a:ext cx="3744912" cy="3171826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3861048"/>
            <a:ext cx="4392935" cy="21350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rgbClr val="0076CC"/>
                </a:solidFill>
                <a:latin typeface="Arial Narrow" panose="020B0606020202030204" pitchFamily="34" charset="0"/>
              </a:defRPr>
            </a:lvl1pPr>
            <a:lvl2pPr marL="457200" indent="0" algn="r">
              <a:buNone/>
              <a:defRPr sz="2000">
                <a:solidFill>
                  <a:srgbClr val="515151"/>
                </a:solidFill>
                <a:latin typeface="Arial Narrow" panose="020B0606020202030204" pitchFamily="34" charset="0"/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de-DE" dirty="0"/>
              <a:t>Thema</a:t>
            </a:r>
          </a:p>
          <a:p>
            <a:pPr lvl="1"/>
            <a:r>
              <a:rPr lang="de-DE" dirty="0"/>
              <a:t>Ort, Datum</a:t>
            </a:r>
          </a:p>
        </p:txBody>
      </p:sp>
    </p:spTree>
    <p:extLst>
      <p:ext uri="{BB962C8B-B14F-4D97-AF65-F5344CB8AC3E}">
        <p14:creationId xmlns:p14="http://schemas.microsoft.com/office/powerpoint/2010/main" val="7046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eer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25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eer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355D3-A11D-4735-81D1-EFDF05A57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136366"/>
            <a:ext cx="6048672" cy="432048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Thema/Titel</a:t>
            </a:r>
          </a:p>
        </p:txBody>
      </p:sp>
    </p:spTree>
    <p:extLst>
      <p:ext uri="{BB962C8B-B14F-4D97-AF65-F5344CB8AC3E}">
        <p14:creationId xmlns:p14="http://schemas.microsoft.com/office/powerpoint/2010/main" val="366218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9"/>
          <p:cNvSpPr>
            <a:spLocks noGrp="1"/>
          </p:cNvSpPr>
          <p:nvPr>
            <p:ph type="pic" sz="quarter" idx="10"/>
          </p:nvPr>
        </p:nvSpPr>
        <p:spPr>
          <a:xfrm>
            <a:off x="5364088" y="1844824"/>
            <a:ext cx="3744912" cy="16495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9"/>
          <p:cNvSpPr>
            <a:spLocks noGrp="1"/>
          </p:cNvSpPr>
          <p:nvPr>
            <p:ph type="pic" sz="quarter" idx="11"/>
          </p:nvPr>
        </p:nvSpPr>
        <p:spPr>
          <a:xfrm>
            <a:off x="5362128" y="3717032"/>
            <a:ext cx="3744912" cy="16495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1412875"/>
            <a:ext cx="4895850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76CC"/>
                </a:solidFill>
                <a:latin typeface="Arial Narrow" panose="020B0606020202030204" pitchFamily="34" charset="0"/>
              </a:defRPr>
            </a:lvl1pPr>
            <a:lvl2pPr marL="0" indent="0" algn="l">
              <a:buNone/>
              <a:defRPr sz="2000" b="1">
                <a:latin typeface="Arial Narrow" panose="020B0606020202030204" pitchFamily="34" charset="0"/>
              </a:defRPr>
            </a:lvl2pPr>
            <a:lvl3pPr marL="0" indent="-228600">
              <a:buFont typeface="Arial" panose="020B0604020202020204" pitchFamily="34" charset="0"/>
              <a:buChar char="•"/>
              <a:defRPr sz="160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 indent="-228600">
              <a:buFont typeface="Symbol" panose="05050102010706020507" pitchFamily="18" charset="2"/>
              <a:buChar char="-"/>
              <a:defRPr sz="160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Font typeface="Wingdings" panose="05000000000000000000" pitchFamily="2" charset="2"/>
              <a:buChar char="Ø"/>
              <a:defRPr sz="160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Headline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8890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geteilt/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3727326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76CC"/>
                </a:solidFill>
                <a:latin typeface="Arial Narrow" panose="020B0606020202030204" pitchFamily="34" charset="0"/>
              </a:defRPr>
            </a:lvl1pPr>
            <a:lvl2pPr>
              <a:defRPr sz="2000" b="1">
                <a:latin typeface="Arial Narrow" panose="020B0606020202030204" pitchFamily="34" charset="0"/>
              </a:defRPr>
            </a:lvl2pPr>
            <a:lvl3pPr>
              <a:defRPr sz="16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 marL="2171700" indent="-342900">
              <a:buFont typeface="Wingdings" panose="05000000000000000000" pitchFamily="2" charset="2"/>
              <a:buChar char="Ø"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/>
          </p:nvPr>
        </p:nvSpPr>
        <p:spPr>
          <a:xfrm>
            <a:off x="4653532" y="1484783"/>
            <a:ext cx="3799335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76CC"/>
                </a:solidFill>
                <a:latin typeface="Arial Narrow" panose="020B0606020202030204" pitchFamily="34" charset="0"/>
              </a:defRPr>
            </a:lvl1pPr>
            <a:lvl2pPr>
              <a:defRPr sz="2000" b="1">
                <a:latin typeface="Arial Narrow" panose="020B0606020202030204" pitchFamily="34" charset="0"/>
              </a:defRPr>
            </a:lvl2pPr>
            <a:lvl3pPr>
              <a:defRPr sz="16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Ø"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886700" cy="3959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76CC"/>
                </a:solidFill>
                <a:latin typeface="Arial Narrow" panose="020B0606020202030204" pitchFamily="34" charset="0"/>
              </a:defRPr>
            </a:lvl1pPr>
            <a:lvl2pPr>
              <a:defRPr sz="2000" b="1">
                <a:latin typeface="Arial Narrow" panose="020B0606020202030204" pitchFamily="34" charset="0"/>
              </a:defRPr>
            </a:lvl2pPr>
            <a:lvl3pPr>
              <a:defRPr sz="1600" b="0">
                <a:latin typeface="Arial Narrow" panose="020B0606020202030204" pitchFamily="34" charset="0"/>
              </a:defRPr>
            </a:lvl3pPr>
            <a:lvl4pPr>
              <a:defRPr sz="1600" b="0">
                <a:latin typeface="Arial Narrow" panose="020B0606020202030204" pitchFamily="34" charset="0"/>
              </a:defRPr>
            </a:lvl4pPr>
            <a:lvl5pPr marL="2057400" indent="-228600">
              <a:buFont typeface="Wingdings" panose="05000000000000000000" pitchFamily="2" charset="2"/>
              <a:buChar char="Ø"/>
              <a:defRPr sz="1600" b="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44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7AF7F00-387A-4CEE-9506-ED259E6FABC5}"/>
              </a:ext>
            </a:extLst>
          </p:cNvPr>
          <p:cNvSpPr/>
          <p:nvPr userDrawn="1"/>
        </p:nvSpPr>
        <p:spPr>
          <a:xfrm>
            <a:off x="1187624" y="1484784"/>
            <a:ext cx="6498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800" b="1" dirty="0">
                <a:solidFill>
                  <a:srgbClr val="0076CC"/>
                </a:solidFill>
                <a:latin typeface="+mj-lt"/>
                <a:cs typeface="Arial" panose="020B0604020202020204" pitchFamily="34" charset="0"/>
              </a:rPr>
              <a:t>Vielen Dank für Ihre Aufmerksamkeit!</a:t>
            </a:r>
            <a:endParaRPr lang="de-DE" sz="2800" dirty="0">
              <a:solidFill>
                <a:srgbClr val="0076CC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1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27384"/>
            <a:ext cx="9157284" cy="764704"/>
          </a:xfrm>
          <a:prstGeom prst="rect">
            <a:avLst/>
          </a:prstGeom>
          <a:solidFill>
            <a:srgbClr val="0076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 flipV="1">
            <a:off x="-1" y="6165304"/>
            <a:ext cx="9157283" cy="189734"/>
          </a:xfrm>
          <a:prstGeom prst="rect">
            <a:avLst/>
          </a:prstGeom>
          <a:solidFill>
            <a:srgbClr val="5151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0" y="6309320"/>
            <a:ext cx="9157283" cy="548680"/>
          </a:xfrm>
          <a:prstGeom prst="rect">
            <a:avLst/>
          </a:prstGeom>
          <a:solidFill>
            <a:srgbClr val="42424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Datumsplatzhalter 3"/>
          <p:cNvSpPr txBox="1">
            <a:spLocks/>
          </p:cNvSpPr>
          <p:nvPr userDrawn="1"/>
        </p:nvSpPr>
        <p:spPr>
          <a:xfrm>
            <a:off x="467544" y="6381328"/>
            <a:ext cx="439248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aseline="0" dirty="0">
                <a:solidFill>
                  <a:srgbClr val="0076CC"/>
                </a:solidFill>
              </a:rPr>
              <a:t>///</a:t>
            </a:r>
            <a:r>
              <a:rPr lang="de-DE" sz="1400" dirty="0"/>
              <a:t> </a:t>
            </a:r>
            <a:r>
              <a:rPr lang="de-DE" sz="1400" b="1" i="0" dirty="0">
                <a:solidFill>
                  <a:srgbClr val="B3B3B3"/>
                </a:solidFill>
              </a:rPr>
              <a:t>SWG</a:t>
            </a:r>
            <a:r>
              <a:rPr lang="de-DE" sz="1400" b="1" i="1" dirty="0">
                <a:solidFill>
                  <a:srgbClr val="B3B3B3"/>
                </a:solidFill>
              </a:rPr>
              <a:t>   |   </a:t>
            </a:r>
            <a:r>
              <a:rPr lang="de-DE" sz="1400" b="1" i="0" dirty="0">
                <a:solidFill>
                  <a:srgbClr val="B3B3B3"/>
                </a:solidFill>
              </a:rPr>
              <a:t>Wir fahren ab auf Wasserstoff!</a:t>
            </a:r>
          </a:p>
        </p:txBody>
      </p:sp>
      <p:sp>
        <p:nvSpPr>
          <p:cNvPr id="21" name="Foliennummernplatzhalter 5"/>
          <p:cNvSpPr txBox="1">
            <a:spLocks/>
          </p:cNvSpPr>
          <p:nvPr userDrawn="1"/>
        </p:nvSpPr>
        <p:spPr>
          <a:xfrm>
            <a:off x="7911008" y="6381328"/>
            <a:ext cx="1197496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rgbClr val="B3B3B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latin typeface="+mj-lt"/>
              </a:rPr>
              <a:t>Seite </a:t>
            </a:r>
            <a:fld id="{669DBAD5-5ED6-4559-BD15-285A36C59357}" type="slidenum">
              <a:rPr lang="de-DE" sz="1400" smtClean="0">
                <a:latin typeface="+mj-lt"/>
              </a:rPr>
              <a:pPr/>
              <a:t>‹Nr.›</a:t>
            </a:fld>
            <a:endParaRPr lang="de-DE" sz="1400" dirty="0">
              <a:latin typeface="+mj-lt"/>
            </a:endParaRPr>
          </a:p>
        </p:txBody>
      </p:sp>
      <p:pic>
        <p:nvPicPr>
          <p:cNvPr id="10" name="Picture 2" descr="T:\_work\StadtwerkeWeimar\print\Präsentation\StadtwirtWeimar_kurz2_cmyk.png">
            <a:extLst>
              <a:ext uri="{FF2B5EF4-FFF2-40B4-BE49-F238E27FC236}">
                <a16:creationId xmlns:a16="http://schemas.microsoft.com/office/drawing/2014/main" id="{6CE939A8-4DA3-4891-97C2-6A48DCFB4A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0" y="46812"/>
            <a:ext cx="383930" cy="6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5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6" r:id="rId3"/>
    <p:sldLayoutId id="2147483657" r:id="rId4"/>
    <p:sldLayoutId id="2147483651" r:id="rId5"/>
    <p:sldLayoutId id="2147483654" r:id="rId6"/>
    <p:sldLayoutId id="2147483655" r:id="rId7"/>
    <p:sldLayoutId id="2147483659" r:id="rId8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9917053-606F-488E-9DFE-D591BB7749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4749" y="3429000"/>
            <a:ext cx="4104456" cy="514237"/>
          </a:xfrm>
        </p:spPr>
        <p:txBody>
          <a:bodyPr/>
          <a:lstStyle/>
          <a:p>
            <a:r>
              <a:rPr lang="de-DE" b="1" dirty="0">
                <a:latin typeface="+mj-lt"/>
              </a:rPr>
              <a:t>Wasserstoff im ÖPNV in Weimar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838F31-3C6C-43C3-8A0B-2D4A98516A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4748" y="4725144"/>
            <a:ext cx="5615483" cy="431328"/>
          </a:xfrm>
        </p:spPr>
        <p:txBody>
          <a:bodyPr/>
          <a:lstStyle/>
          <a:p>
            <a:pPr algn="l"/>
            <a:r>
              <a:rPr lang="de-DE" b="1" dirty="0">
                <a:latin typeface="+mj-lt"/>
              </a:rPr>
              <a:t>Bernd Wagner</a:t>
            </a:r>
          </a:p>
          <a:p>
            <a:pPr algn="l"/>
            <a:r>
              <a:rPr lang="de-DE" sz="1800" dirty="0">
                <a:latin typeface="+mj-lt"/>
              </a:rPr>
              <a:t>Technischer Geschäftsführer</a:t>
            </a:r>
          </a:p>
        </p:txBody>
      </p:sp>
    </p:spTree>
    <p:extLst>
      <p:ext uri="{BB962C8B-B14F-4D97-AF65-F5344CB8AC3E}">
        <p14:creationId xmlns:p14="http://schemas.microsoft.com/office/powerpoint/2010/main" val="175433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20C3E13-CFE4-42E5-9D24-FC5F02C51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76" y="3223311"/>
            <a:ext cx="5686628" cy="2221913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4. Das Projekt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Busse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der ersten Stufe wurden 3 H2-Solobusse beschafft.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H2-Tank-Kapazität: ca. 35 kg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Garantierte Reichweite 325 km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H2-Tankstellenbedarf: ~ 100 kg täglich 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rgbClr val="0076CC"/>
              </a:buCl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Clr>
                <a:srgbClr val="0076CC"/>
              </a:buCl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80" y="5372755"/>
            <a:ext cx="2889754" cy="79254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103" y="5492162"/>
            <a:ext cx="324335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9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4. Das Projekt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Tankstelle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Beschaffung einer kompletten Tankstelleninfrastruktur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Speicher, Verdichter,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Dispenser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Trailerkoppelstelle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Anlieferung von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grünem Wasserstoff</a:t>
            </a:r>
          </a:p>
          <a:p>
            <a:pPr marL="857250" lvl="3" indent="0">
              <a:buClr>
                <a:srgbClr val="0076CC"/>
              </a:buCl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372755"/>
            <a:ext cx="2889754" cy="7925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103" y="5556821"/>
            <a:ext cx="3243353" cy="5974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0A4CB3-B41D-41CB-A56A-9D521B9B4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3775704" cy="236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29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4. Das Projekt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Werkstatt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Neubau eines Wasserstoffbereichs in der Werkstatt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Explosionsschutzkonzept durch TÜV Thüringen 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Sicherheitssystem mit H2-Sensorik 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Zweistufiges Warnsystem 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Dacharbeitsbühne zur 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Wartung und Reparatur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am Wasserstoffsystem inkl.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Lastkran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Saugschlitzabsaugung zur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räumlich begrenzten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Entfernung von explosionsfähigem Gasgemisch </a:t>
            </a:r>
          </a:p>
          <a:p>
            <a:pPr marL="857250" lvl="3" indent="0">
              <a:buClr>
                <a:srgbClr val="0076CC"/>
              </a:buCl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372755"/>
            <a:ext cx="2889754" cy="79254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103" y="5556821"/>
            <a:ext cx="3243353" cy="5974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B868512-5B70-4E3B-810F-6782F626E8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098" y="2708920"/>
            <a:ext cx="3096344" cy="2064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68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4. Das Projekt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Förderung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Pilotprojekt in Thüringen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Förderung der Busbeschaffung und des Werkstattumbaus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 Mitteln des Europäischen Fonds für regionale Entwicklung (EFRE)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Förderung der Tankstelleninfrastruktur 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 Mitteln des Europäischen Fonds für regionale Entwicklung (EFRE)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Förderprogramm: Richtlinie zur Förderung CO</a:t>
            </a:r>
            <a:r>
              <a:rPr lang="de-DE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-armer Mobilität in Thüringen – Modellprojekt Elektrobussysteme</a:t>
            </a: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496084"/>
            <a:ext cx="3240893" cy="5980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370713"/>
            <a:ext cx="2890383" cy="7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2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4. Das Projekt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Zeitplan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03/22	Übergabe Fördermittelbescheid Busse und 			Werkstatt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06/22	Übergabe Fördermittelbescheid Tankstelle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11/22	Beauftragung Busse (SOLARIS) 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02/22	Beauftragung Tankstelle (MAXIMATOR Hydrogen) 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06/23	Baustart Wasserstoffwerkstatt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08/23 	Baubeginn Tankstelle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09/23	Anlieferung Wasserstofftankstelle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09/23	Lieferung Busse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10/23	Fertigstellung Umbau Werkstatt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		Fertigstellung Neubau Tankstelle 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11/23	Beginn emissionsfreier Nahverkehr in Weimar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lvl="3" indent="0">
              <a:buClr>
                <a:srgbClr val="0076CC"/>
              </a:buCl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517232"/>
            <a:ext cx="3240893" cy="5980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5370713"/>
            <a:ext cx="2890383" cy="7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4. Das Projekt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Sehr enger Zeitplan aufgrund des festgesetzten Abschlusszeitpunktes.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Geringes Interesse bei Vergaben aufgrund weniger Anbieter und des engen Zeitplanes.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Technisches Neuland sowohl für Auftraggeber als auch für viele Auftragnehmer.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Wenig Erfahrungswerte vorhanden.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Teilweise unklare und widersprüchliche Aussagen verschiedener Institutionen.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Neuland in der Busbeschaffung.</a:t>
            </a:r>
          </a:p>
          <a:p>
            <a:pPr marL="0" lvl="1" indent="0">
              <a:buClr>
                <a:srgbClr val="0076CC"/>
              </a:buCl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496084"/>
            <a:ext cx="3240893" cy="5980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370713"/>
            <a:ext cx="2890383" cy="7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0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4. Das Projekt - Motivation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Auszug aus Vergabeunterlagen:</a:t>
            </a:r>
            <a:b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 Einsatzbedingungen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3F8098-5068-436E-8918-B2DAF2F813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8" y="2348880"/>
            <a:ext cx="3857857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D5F98B-F358-444D-9A0A-0ECC39C0C7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7" y="2348880"/>
            <a:ext cx="401863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10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4. Das Projekt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Qualifizierung des Werkstattpersonals, wichtig: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Werkstattpersonal im Thema mitnehmen und begeistern</a:t>
            </a:r>
            <a:b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-&gt; ohne Interesse am H2 fehlt die Motivation!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Durch fehlende Normen und Richtlinien ist es schwierig, den Bedarf an notwendigen Schulungen zu ermitteln.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Fehlende oder unzureichende Weiterbildungsangebote im Bereich Wasserstoff.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Nur wenige Möglichkeiten zum Erfahrungsaustausch vorhanden.</a:t>
            </a:r>
          </a:p>
          <a:p>
            <a:pPr marL="0" lvl="1" indent="0">
              <a:buClr>
                <a:srgbClr val="0076CC"/>
              </a:buCl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496084"/>
            <a:ext cx="3240893" cy="5980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370713"/>
            <a:ext cx="2890383" cy="7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6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4. Das Projekt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Qualifizierung Busfahrer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Unterschiedliche Grundeinstellungen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Busfahrer zum Thema H2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müssen betrachtet werden.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Sensibilisierung, aber auch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Beruhigung zu H2 erforderlich.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BZ-Bus ist aus Fahrersicht ein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Elektrobus, deswegen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Unterweisung als elektrisch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sensibilisierte Person für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alle Fahrer.</a:t>
            </a:r>
          </a:p>
          <a:p>
            <a:pPr marL="0" lvl="1" indent="0">
              <a:buClr>
                <a:srgbClr val="0076CC"/>
              </a:buClr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496084"/>
            <a:ext cx="3240893" cy="5980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370713"/>
            <a:ext cx="2890383" cy="7945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4655B4A-C060-4F30-AD51-3250B645FB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43" y="2340565"/>
            <a:ext cx="3094513" cy="2320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32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5">
            <a:extLst>
              <a:ext uri="{FF2B5EF4-FFF2-40B4-BE49-F238E27FC236}">
                <a16:creationId xmlns:a16="http://schemas.microsoft.com/office/drawing/2014/main" id="{DA7CB3E3-F7C6-4864-B7F6-B1F9032F17F3}"/>
              </a:ext>
            </a:extLst>
          </p:cNvPr>
          <p:cNvSpPr txBox="1">
            <a:spLocks/>
          </p:cNvSpPr>
          <p:nvPr/>
        </p:nvSpPr>
        <p:spPr>
          <a:xfrm>
            <a:off x="4716016" y="2636912"/>
            <a:ext cx="3600400" cy="136815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1600" dirty="0">
                <a:latin typeface="+mn-lt"/>
              </a:rPr>
              <a:t>Stadtwirtschaft Weimar GmbH</a:t>
            </a:r>
            <a:br>
              <a:rPr lang="de-DE" sz="1500" dirty="0">
                <a:latin typeface="+mn-lt"/>
                <a:cs typeface="Arial" panose="020B0604020202020204" pitchFamily="34" charset="0"/>
              </a:rPr>
            </a:br>
            <a:r>
              <a:rPr lang="de-DE" sz="1500" dirty="0">
                <a:latin typeface="+mn-lt"/>
                <a:cs typeface="Arial" panose="020B0604020202020204" pitchFamily="34" charset="0"/>
              </a:rPr>
              <a:t>Industriestraße 14</a:t>
            </a:r>
            <a:br>
              <a:rPr lang="de-DE" sz="1500" dirty="0">
                <a:latin typeface="+mn-lt"/>
                <a:cs typeface="Arial" panose="020B0604020202020204" pitchFamily="34" charset="0"/>
              </a:rPr>
            </a:br>
            <a:r>
              <a:rPr lang="de-DE" sz="1500" dirty="0">
                <a:latin typeface="+mn-lt"/>
                <a:cs typeface="Arial" panose="020B0604020202020204" pitchFamily="34" charset="0"/>
              </a:rPr>
              <a:t>99427 Weimar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500" dirty="0">
                <a:latin typeface="+mn-lt"/>
                <a:cs typeface="Arial" panose="020B0604020202020204" pitchFamily="34" charset="0"/>
              </a:rPr>
              <a:t>Tel.-Nr.: 03643 4341</a:t>
            </a:r>
            <a:r>
              <a:rPr lang="de-DE" sz="1500" dirty="0">
                <a:cs typeface="Arial" panose="020B0604020202020204" pitchFamily="34" charset="0"/>
              </a:rPr>
              <a:t>-200</a:t>
            </a:r>
            <a:r>
              <a:rPr lang="de-DE" sz="1500" dirty="0">
                <a:latin typeface="+mn-lt"/>
                <a:cs typeface="Arial" panose="020B0604020202020204" pitchFamily="34" charset="0"/>
              </a:rPr>
              <a:t> </a:t>
            </a:r>
            <a:br>
              <a:rPr lang="de-DE" sz="1500" dirty="0">
                <a:latin typeface="+mn-lt"/>
                <a:cs typeface="Arial" panose="020B0604020202020204" pitchFamily="34" charset="0"/>
              </a:rPr>
            </a:br>
            <a:r>
              <a:rPr lang="de-DE" sz="1500" dirty="0">
                <a:latin typeface="+mn-lt"/>
                <a:cs typeface="Arial" panose="020B0604020202020204" pitchFamily="34" charset="0"/>
              </a:rPr>
              <a:t>E-Mail: bernd.wagner</a:t>
            </a:r>
            <a:r>
              <a:rPr lang="de-DE" sz="1500" dirty="0">
                <a:cs typeface="Arial" panose="020B0604020202020204" pitchFamily="34" charset="0"/>
              </a:rPr>
              <a:t>@swg-weimar.de</a:t>
            </a:r>
            <a:r>
              <a:rPr lang="de-DE" sz="1500" dirty="0">
                <a:latin typeface="+mn-lt"/>
                <a:cs typeface="Arial" panose="020B0604020202020204" pitchFamily="34" charset="0"/>
              </a:rPr>
              <a:t>          </a:t>
            </a:r>
            <a:br>
              <a:rPr lang="de-DE" sz="1500" dirty="0">
                <a:latin typeface="+mn-lt"/>
                <a:cs typeface="Arial" panose="020B0604020202020204" pitchFamily="34" charset="0"/>
              </a:rPr>
            </a:br>
            <a:br>
              <a:rPr lang="de-DE" sz="1500" dirty="0">
                <a:latin typeface="+mn-lt"/>
                <a:cs typeface="Arial" panose="020B0604020202020204" pitchFamily="34" charset="0"/>
              </a:rPr>
            </a:br>
            <a:br>
              <a:rPr lang="de-DE" sz="1500" dirty="0">
                <a:latin typeface="+mn-lt"/>
                <a:cs typeface="Arial" panose="020B0604020202020204" pitchFamily="34" charset="0"/>
              </a:rPr>
            </a:br>
            <a:br>
              <a:rPr lang="de-DE" sz="1500" dirty="0">
                <a:latin typeface="+mn-lt"/>
                <a:cs typeface="Arial" panose="020B0604020202020204" pitchFamily="34" charset="0"/>
              </a:rPr>
            </a:br>
            <a:br>
              <a:rPr lang="de-DE" sz="1500" dirty="0">
                <a:latin typeface="+mn-lt"/>
                <a:cs typeface="Arial" panose="020B0604020202020204" pitchFamily="34" charset="0"/>
              </a:rPr>
            </a:br>
            <a:br>
              <a:rPr lang="de-DE" sz="1500" dirty="0">
                <a:latin typeface="+mn-lt"/>
                <a:cs typeface="Arial" panose="020B0604020202020204" pitchFamily="34" charset="0"/>
              </a:rPr>
            </a:br>
            <a:endParaRPr lang="de-DE" sz="15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platzhalter 11">
            <a:extLst>
              <a:ext uri="{FF2B5EF4-FFF2-40B4-BE49-F238E27FC236}">
                <a16:creationId xmlns:a16="http://schemas.microsoft.com/office/drawing/2014/main" id="{463E9D33-9A5E-4A17-8A50-6D8EAA8A1E17}"/>
              </a:ext>
            </a:extLst>
          </p:cNvPr>
          <p:cNvSpPr txBox="1">
            <a:spLocks/>
          </p:cNvSpPr>
          <p:nvPr/>
        </p:nvSpPr>
        <p:spPr>
          <a:xfrm>
            <a:off x="827584" y="2636912"/>
            <a:ext cx="3814763" cy="522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Bernd Wagner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BE5F39A-2754-4280-A500-45740EAFE3E5}"/>
              </a:ext>
            </a:extLst>
          </p:cNvPr>
          <p:cNvSpPr txBox="1">
            <a:spLocks/>
          </p:cNvSpPr>
          <p:nvPr/>
        </p:nvSpPr>
        <p:spPr>
          <a:xfrm>
            <a:off x="827584" y="3069605"/>
            <a:ext cx="3238886" cy="3593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Technischer Geschäftsführer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E401334-4B64-41BC-9FF9-C8455799D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8" y="3591156"/>
            <a:ext cx="3160122" cy="2370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77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Der Weg zum Wasserstoff im ÖPNV in Weimar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6CC"/>
              </a:buClr>
              <a:buNone/>
            </a:pPr>
            <a:r>
              <a:rPr lang="de-DE" sz="2400" dirty="0">
                <a:solidFill>
                  <a:schemeClr val="accent1"/>
                </a:solidFill>
              </a:rPr>
              <a:t>Agenda</a:t>
            </a:r>
          </a:p>
          <a:p>
            <a:pPr marL="0" indent="0">
              <a:buClr>
                <a:srgbClr val="0076CC"/>
              </a:buClr>
              <a:buNone/>
            </a:pPr>
            <a:endParaRPr lang="de-DE" sz="2400" dirty="0"/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Vorgaben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Motivation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Idee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Das Projekt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Busse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Werkstatt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Tankstelle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Förderung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Technische Umsetzung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45612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Der Weg zum Wasserstoff im ÖPNV in Weimar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6CC"/>
              </a:buClr>
              <a:buNone/>
            </a:pPr>
            <a:r>
              <a:rPr lang="de-DE" sz="2400" dirty="0">
                <a:solidFill>
                  <a:schemeClr val="accent1"/>
                </a:solidFill>
              </a:rPr>
              <a:t>Agenda</a:t>
            </a:r>
          </a:p>
          <a:p>
            <a:pPr marL="0" indent="0">
              <a:buClr>
                <a:srgbClr val="0076CC"/>
              </a:buClr>
              <a:buNone/>
            </a:pPr>
            <a:endParaRPr lang="de-DE" sz="2400" dirty="0"/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b="1" dirty="0"/>
              <a:t>Vorgaben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Motivation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Idee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Das Projekt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Busse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Werkstatt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Tankstelle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Förderung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Technische Umsetzung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328642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1. Vorgaben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Richtlinie (EU) 2019/1161 vom 20.06.2019 „Clean-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Directive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Saubere-Fahrzeuge-Beschaffungs-Gesetz (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SaubFahrzeugBeschG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) in Kraft getreten am 15.06.2021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Regelung von Quoten bei Neubeschaffungen (Busse)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vom 02.08.2021 bis 31.12.2025: 45 % sauber, davon die Hälfte emissionsfrei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vom 01.01.2026 bis 31.12.2030: 65 % sauber, davon die Hälfte emissionsfrei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emissionsfrei gelten nur Elektro- und Wasserstoffbusse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Busse mit synth. Kraftstoffen und Biomethan-Antrieb gelten als sauber</a:t>
            </a:r>
          </a:p>
          <a:p>
            <a:pPr marL="1314450" lvl="3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3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Der Weg zum Wasserstoff im ÖPNV in Weimar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6CC"/>
              </a:buClr>
              <a:buNone/>
            </a:pPr>
            <a:r>
              <a:rPr lang="de-DE" sz="2400" dirty="0">
                <a:solidFill>
                  <a:schemeClr val="accent1"/>
                </a:solidFill>
              </a:rPr>
              <a:t>Agenda</a:t>
            </a:r>
          </a:p>
          <a:p>
            <a:pPr marL="0" indent="0">
              <a:buClr>
                <a:srgbClr val="0076CC"/>
              </a:buClr>
              <a:buNone/>
            </a:pPr>
            <a:endParaRPr lang="de-DE" sz="2400" dirty="0"/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Vorgaben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b="1" dirty="0"/>
              <a:t>Motivation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Idee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Das Projekt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Busse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Werkstatt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Tankstelle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Förderung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Technische Umsetzung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2970975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2. Motivation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Fehlende Kapazitäten, um mehrere Antriebsarten langfristig vorzuhalten.</a:t>
            </a: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Vorgabe, dass die betriebliche Planung möglichst nicht an den Einsatz der Fahrzeuge angepasst werden muss.</a:t>
            </a: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Vorgabe von jahreszeitunabhängigen garantierten Reichweiten der Busse.</a:t>
            </a: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Ergebnis einer Machbarkeitsstudie zeigt klaren Vorteil von Wasserstoffbussen gegenüber Elektrobussen für Weimar, aufgrund der Topographie.</a:t>
            </a: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6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Der Weg zum Wasserstoff im ÖPNV in Weimar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6CC"/>
              </a:buClr>
              <a:buNone/>
            </a:pPr>
            <a:r>
              <a:rPr lang="de-DE" sz="2400" dirty="0">
                <a:solidFill>
                  <a:schemeClr val="accent1"/>
                </a:solidFill>
              </a:rPr>
              <a:t>Agenda</a:t>
            </a:r>
          </a:p>
          <a:p>
            <a:pPr marL="0" indent="0">
              <a:buClr>
                <a:srgbClr val="0076CC"/>
              </a:buClr>
              <a:buNone/>
            </a:pPr>
            <a:endParaRPr lang="de-DE" sz="2400" dirty="0"/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Vorgaben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Motivation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b="1" dirty="0"/>
              <a:t>Idee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Das Projekt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Busse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Werkstatt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Tankstelle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Förderung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Technische Umsetzung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282033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3. Idee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Sukzessive Umstellung des gesamten Busbetriebes auf Wasserstoffantrieb.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Ausschließliche Beschaffung von Wasserstoffbussen als Ersatzinvestition.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Bau und Betrieb einer firmeneigenen Wasserstofftankstelle für Busse.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Umbau der hauseigenen Werkstatt auf Wasserstoffbetrieb.</a:t>
            </a:r>
          </a:p>
          <a:p>
            <a:pPr marL="857250" lvl="2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Betrieb der Flotte mit grünem Wasserstoff.</a:t>
            </a: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4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</a:rPr>
              <a:t>Der Weg zum Wasserstoff im ÖPNV in Weimar</a:t>
            </a: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95536" y="980728"/>
            <a:ext cx="8280920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6CC"/>
              </a:buClr>
              <a:buNone/>
            </a:pPr>
            <a:r>
              <a:rPr lang="de-DE" sz="2400" dirty="0">
                <a:solidFill>
                  <a:schemeClr val="accent1"/>
                </a:solidFill>
              </a:rPr>
              <a:t>Agenda</a:t>
            </a:r>
          </a:p>
          <a:p>
            <a:pPr marL="0" indent="0">
              <a:buClr>
                <a:srgbClr val="0076CC"/>
              </a:buClr>
              <a:buNone/>
            </a:pPr>
            <a:endParaRPr lang="de-DE" sz="2400" dirty="0"/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Vorgaben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Motivation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Idee</a:t>
            </a:r>
          </a:p>
          <a:p>
            <a:pPr marL="457200" indent="-457200">
              <a:buClr>
                <a:srgbClr val="0076CC"/>
              </a:buClr>
              <a:buFont typeface="+mj-lt"/>
              <a:buAutoNum type="arabicPeriod"/>
            </a:pPr>
            <a:r>
              <a:rPr lang="de-DE" sz="2400" dirty="0"/>
              <a:t>Das </a:t>
            </a:r>
            <a:r>
              <a:rPr lang="de-DE" sz="2400" b="1" dirty="0"/>
              <a:t>Projekt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Busse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Werkstatt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Tankstelle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Förderung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Technische Umsetzung</a:t>
            </a:r>
          </a:p>
          <a:p>
            <a:pPr marL="1200150" lvl="1" indent="-457200">
              <a:buClr>
                <a:srgbClr val="0076CC"/>
              </a:buClr>
              <a:buFont typeface="Wingdings" panose="05000000000000000000" pitchFamily="2" charset="2"/>
              <a:buChar char="§"/>
            </a:pPr>
            <a:r>
              <a:rPr lang="de-DE" sz="2000" dirty="0"/>
              <a:t>Herausforderungen</a:t>
            </a:r>
          </a:p>
        </p:txBody>
      </p:sp>
    </p:spTree>
    <p:extLst>
      <p:ext uri="{BB962C8B-B14F-4D97-AF65-F5344CB8AC3E}">
        <p14:creationId xmlns:p14="http://schemas.microsoft.com/office/powerpoint/2010/main" val="369804887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SWG">
      <a:dk1>
        <a:srgbClr val="000000"/>
      </a:dk1>
      <a:lt1>
        <a:srgbClr val="FFFFFF"/>
      </a:lt1>
      <a:dk2>
        <a:srgbClr val="323F4F"/>
      </a:dk2>
      <a:lt2>
        <a:srgbClr val="D8D8D8"/>
      </a:lt2>
      <a:accent1>
        <a:srgbClr val="0076CC"/>
      </a:accent1>
      <a:accent2>
        <a:srgbClr val="FFFFFF"/>
      </a:accent2>
      <a:accent3>
        <a:srgbClr val="0076CC"/>
      </a:accent3>
      <a:accent4>
        <a:srgbClr val="FFFFFF"/>
      </a:accent4>
      <a:accent5>
        <a:srgbClr val="0076CC"/>
      </a:accent5>
      <a:accent6>
        <a:srgbClr val="F2F2F2"/>
      </a:accent6>
      <a:hlink>
        <a:srgbClr val="92D05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esentationsvorlage - SWG.pptx" id="{9514DAEE-779C-4F1D-9FC6-C162283B6BB5}" vid="{E4A9C9A0-024F-41CA-8EB1-B3429B06E78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 - SWG</Template>
  <TotalTime>0</TotalTime>
  <Words>744</Words>
  <Application>Microsoft Office PowerPoint</Application>
  <PresentationFormat>Bildschirmpräsentation (4:3)</PresentationFormat>
  <Paragraphs>200</Paragraphs>
  <Slides>19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Symbol</vt:lpstr>
      <vt:lpstr>Wingdings</vt:lpstr>
      <vt:lpstr>Master</vt:lpstr>
      <vt:lpstr>PowerPoint-Präsentation</vt:lpstr>
      <vt:lpstr>Der Weg zum Wasserstoff im ÖPNV in Weimar</vt:lpstr>
      <vt:lpstr>Der Weg zum Wasserstoff im ÖPNV in Weimar</vt:lpstr>
      <vt:lpstr>1. Vorgaben</vt:lpstr>
      <vt:lpstr>Der Weg zum Wasserstoff im ÖPNV in Weimar</vt:lpstr>
      <vt:lpstr>2. Motivation</vt:lpstr>
      <vt:lpstr>Der Weg zum Wasserstoff im ÖPNV in Weimar</vt:lpstr>
      <vt:lpstr>3. Idee</vt:lpstr>
      <vt:lpstr>Der Weg zum Wasserstoff im ÖPNV in Weimar</vt:lpstr>
      <vt:lpstr>4. Das Projekt</vt:lpstr>
      <vt:lpstr>4. Das Projekt</vt:lpstr>
      <vt:lpstr>4. Das Projekt</vt:lpstr>
      <vt:lpstr>4. Das Projekt</vt:lpstr>
      <vt:lpstr>4. Das Projekt</vt:lpstr>
      <vt:lpstr>4. Das Projekt</vt:lpstr>
      <vt:lpstr>4. Das Projekt - Motivation</vt:lpstr>
      <vt:lpstr>4. Das Projekt</vt:lpstr>
      <vt:lpstr>4. Das Projekt</vt:lpstr>
      <vt:lpstr>PowerPoint-Präsentation</vt:lpstr>
    </vt:vector>
  </TitlesOfParts>
  <Company>Stadtwerke Weimar Stadtversorgungs-GmbH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Millermann Konstance</dc:creator>
  <cp:lastModifiedBy>Knabe Manuela</cp:lastModifiedBy>
  <cp:revision>584</cp:revision>
  <cp:lastPrinted>2022-11-23T08:45:19Z</cp:lastPrinted>
  <dcterms:created xsi:type="dcterms:W3CDTF">2017-10-09T06:16:16Z</dcterms:created>
  <dcterms:modified xsi:type="dcterms:W3CDTF">2023-11-15T07:39:21Z</dcterms:modified>
</cp:coreProperties>
</file>